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9"/>
  </p:notesMasterIdLst>
  <p:sldIdLst>
    <p:sldId id="256" r:id="rId2"/>
    <p:sldId id="257" r:id="rId3"/>
    <p:sldId id="269" r:id="rId4"/>
    <p:sldId id="270" r:id="rId5"/>
    <p:sldId id="280" r:id="rId6"/>
    <p:sldId id="259" r:id="rId7"/>
    <p:sldId id="277" r:id="rId8"/>
    <p:sldId id="281" r:id="rId9"/>
    <p:sldId id="282" r:id="rId10"/>
    <p:sldId id="284" r:id="rId11"/>
    <p:sldId id="285" r:id="rId12"/>
    <p:sldId id="274" r:id="rId13"/>
    <p:sldId id="276" r:id="rId14"/>
    <p:sldId id="278" r:id="rId15"/>
    <p:sldId id="275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620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352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F6308-716E-44C1-99F2-B7FE68EB439A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0EE18-FAAF-41A8-9195-29DB554D0C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7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927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3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46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9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EE18-FAAF-41A8-9195-29DB554D0CD5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6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3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15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4792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0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0044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41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80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6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2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1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7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0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1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10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33400" y="1900800"/>
            <a:ext cx="7609800" cy="2152800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算法设计与分析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4255200" y="4150800"/>
            <a:ext cx="3561752" cy="1602000"/>
          </a:xfrm>
        </p:spPr>
        <p:txBody>
          <a:bodyPr>
            <a:normAutofit/>
          </a:bodyPr>
          <a:lstStyle/>
          <a:p>
            <a:pPr algn="r"/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燕山大学理学院 王刚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606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计算理论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计算复杂性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8000"/>
            <a:ext cx="8380800" cy="49464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计算复杂性理论对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问题进行分类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，非常依赖于问题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之间的转化，即用一个问题模拟另外一个问题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。该领域的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成果非常丰富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3-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可满足性：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超级马里奥兄弟：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xmlns="" id="{C82C1A9B-D90E-419C-BACF-510283B91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412670"/>
              </p:ext>
            </p:extLst>
          </p:nvPr>
        </p:nvGraphicFramePr>
        <p:xfrm>
          <a:off x="2586169" y="1849782"/>
          <a:ext cx="6132210" cy="321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4" imgW="3784320" imgH="203040" progId="Equation.DSMT4">
                  <p:embed/>
                </p:oleObj>
              </mc:Choice>
              <mc:Fallback>
                <p:oleObj name="Equation" r:id="rId4" imgW="3784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6169" y="1849782"/>
                        <a:ext cx="6132210" cy="321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0B5B65F-EB80-44C3-B106-0E893C945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640" y="2688841"/>
            <a:ext cx="6234113" cy="3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计算理论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计算复杂性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8000"/>
            <a:ext cx="8380800" cy="49464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C45FF74-D4E9-4096-83A6-207DDAE6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03" y="436804"/>
            <a:ext cx="8399593" cy="603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算法的复杂性</a:t>
            </a:r>
            <a:endParaRPr lang="zh-CN" altLang="en-US" sz="1600" cap="none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8000"/>
            <a:ext cx="8380800" cy="51984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复杂性的度量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符号：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f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类似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，表示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的增长速度不超过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的增长速度。注意这里增长速度不是指精确的函数，而是函数的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阶次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！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l-GR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athematica1Mono" panose="05060400030100000101" pitchFamily="18" charset="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athematica1Mono" panose="05060400030100000101" pitchFamily="18" charset="2"/>
              </a:rPr>
              <a:t>即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g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l-GR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athematica1" panose="05000502060100000001" pitchFamily="2" charset="2"/>
              </a:rPr>
              <a:t>Θ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athematica1Mono" panose="05060400030100000101" pitchFamily="18" charset="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athematica1Mono" panose="05060400030100000101" pitchFamily="18" charset="2"/>
              </a:rPr>
              <a:t>即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f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athematica1Mono" panose="05060400030100000101" pitchFamily="18" charset="2"/>
              </a:rPr>
              <a:t>且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Mathematica1Mono" panose="05060400030100000101" pitchFamily="18" charset="2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99" y="2195018"/>
            <a:ext cx="7162800" cy="504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759" y="2879641"/>
            <a:ext cx="3063240" cy="25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5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算法领域，群星璀璨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353600"/>
            <a:ext cx="8380800" cy="49896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ACM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图灵奖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算法与计算复杂性：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01" y="1870566"/>
            <a:ext cx="778743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7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算法领域，群星璀璨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353600"/>
            <a:ext cx="8380800" cy="49896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ACM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图灵奖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算法与计算复杂性：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55" y="1873274"/>
            <a:ext cx="777569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课程目标：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353600"/>
            <a:ext cx="8380800" cy="49896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经典的算法问题：排序、路径寻找、字符串匹配、算数、线性规划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经典的算法：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FFT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Dijkstra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、单纯形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算法设计工具：递推式、计数技术、归约、概率分析、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NP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完全性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算法框架：分而治之、贪心、动态规划、分支限界、启发式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体验算法的</a:t>
            </a:r>
            <a:r>
              <a:rPr lang="zh-CN" altLang="en-US" sz="6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美妙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！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6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算法示例：</a:t>
            </a:r>
            <a:r>
              <a:rPr lang="en-US" altLang="zh-CN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Fibonacci</a:t>
            </a:r>
            <a:r>
              <a:rPr lang="zh-CN" altLang="en-US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数</a:t>
            </a:r>
            <a:endParaRPr lang="zh-CN" altLang="en-US" sz="1600" cap="none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8000"/>
            <a:ext cx="8380800" cy="51984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斐波那契数：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≈ 2</a:t>
            </a:r>
            <a:r>
              <a:rPr lang="en-US" altLang="zh-CN" sz="2000" baseline="30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0.694</a:t>
            </a:r>
            <a:r>
              <a:rPr lang="en-US" altLang="zh-CN" sz="200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≈ 1.6</a:t>
            </a:r>
            <a:r>
              <a:rPr lang="en-US" altLang="zh-CN" sz="200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指数时间算法：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 1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T(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≤ 2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 ≥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T(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= T(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-1) +T(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-2) +3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从而：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T(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≥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i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00" y="1540800"/>
            <a:ext cx="3276600" cy="9001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900" y="3100387"/>
            <a:ext cx="4229100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算法示例：</a:t>
            </a:r>
            <a:r>
              <a:rPr lang="en-US" altLang="zh-CN" cap="none" dirty="0">
                <a:latin typeface="华文楷体" panose="02010600040101010101" pitchFamily="2" charset="-122"/>
                <a:ea typeface="华文楷体" panose="02010600040101010101" pitchFamily="2" charset="-122"/>
              </a:rPr>
              <a:t>Fibonacci</a:t>
            </a:r>
            <a:endParaRPr lang="zh-CN" altLang="en-US" sz="1600" cap="none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188000"/>
            <a:ext cx="8380800" cy="51984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fib1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为何慢？因为它包含许多重复工作。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多项式时间算法：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秘密在于随时存储中间计算结果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基本算数运算所消耗的时间：常数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或 数字的位数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82" y="1555087"/>
            <a:ext cx="3358544" cy="176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82" y="3729487"/>
            <a:ext cx="3629025" cy="20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4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教材：算法概论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23" y="1864800"/>
            <a:ext cx="2242702" cy="29753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82" y="1864800"/>
            <a:ext cx="2259593" cy="29753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34283"/>
            <a:ext cx="2399450" cy="29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作者简介：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109600" y="1540786"/>
            <a:ext cx="6192000" cy="4672811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Christos Papadimitriou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1949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年生于希腊，普林斯顿博士，加州大学伯克利分校教授，美国科学院院士。其研究兴趣包括算法与复杂性，及其在数据库、优化、控制论、人工智能、经济、互联网、博弈论、进化论等方面的应用。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2002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年度高德纳奖（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Knuth Prize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）、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2012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年度哥德尔奖（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Gödel Prize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）。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Umesh </a:t>
            </a:r>
            <a:r>
              <a:rPr lang="en-US" altLang="zh-CN" sz="2000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Vazirani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：加州大学伯克利分校教授，量子计算中心主任。师从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1995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年图灵奖得主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Manuel Blum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其学生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Scott Aaronson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Sanjeev Arora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Madhu Sudan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均为计算理论领域的顶尖学者。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Sanjoy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Dasgupta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：加州大学圣迭戈分校教授。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0" y="1540786"/>
            <a:ext cx="1080000" cy="1512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0" y="3089086"/>
            <a:ext cx="1080000" cy="1512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0" y="4645894"/>
            <a:ext cx="1080000" cy="15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7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参考资料：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17" y="1346375"/>
            <a:ext cx="3282217" cy="4500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27" y="1346375"/>
            <a:ext cx="3320524" cy="45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84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参考资料：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72" y="1699708"/>
            <a:ext cx="3598526" cy="4032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58" y="1699708"/>
            <a:ext cx="3850541" cy="4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39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考核方式：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353600"/>
            <a:ext cx="8380800" cy="49896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期末闭卷考试：    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60%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上机实验：            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20%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课程项目：            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10%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考勤：                    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10%</a:t>
            </a:r>
            <a:endParaRPr lang="zh-CN" altLang="en-US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89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算法与计算理论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353600"/>
            <a:ext cx="8380800" cy="49896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自动机理论：什么是计算机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92000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邱奇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图灵论题：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=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图灵机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634039"/>
            <a:ext cx="19812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 descr="http://photo.hanyu.iciba.com/upload/encyclopedia_2/3d/bb/bk_3dbbb879824d4573b7217597ba7ef191_tVBxm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49" y="2345671"/>
            <a:ext cx="390525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B89AB96-5232-4447-B079-5FB80C350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722" y="3634164"/>
            <a:ext cx="1981199" cy="288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8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算法与计算理论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353600"/>
            <a:ext cx="8380800" cy="49896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可计算性：计算机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做什么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92000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算法数量可数，问题数量不可数。所以必然存在不可计算的问题。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停机问题：是否存在一个可以判断任意程序是否停机的程序？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1900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年，希尔伯特在巴黎第二届数学家大会上提出著名的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23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个问题。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5200" lvl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个问题：如何判定整系数多项式是否有整数根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  1970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苏联青年马蒂亚塞维奇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证明不存在这样的判定算法，即该问题不可计算。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注意：问题、问题实例的区别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48" y="3367200"/>
            <a:ext cx="19812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81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6762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算法与计算理论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00" y="1353600"/>
            <a:ext cx="8380800" cy="4989600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计算复杂性：用计算机求解问题的难易程度。其度量标准：一是计算所需的步数或指令条数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时间复杂性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，二是计算所需的存储单元数量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空间复杂性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。关注计算机解决问题的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效率</a:t>
            </a:r>
            <a:endParaRPr lang="en-US" altLang="zh-CN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算法的时间复杂性、空间复杂性：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56000" lvl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空间可以重用，所以算法的空间复杂性 ≤ 时间复杂性。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问题的计算复杂性：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56000" lvl="1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求解该问题的算法的计算复杂性所能达到的最优极限。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一个可计算问题，可以有多个不同的算法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求解。各算法的时间复杂性、空间复杂性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未必一致，但存在一个最优的算法。这个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界限是问题本身的内在属性。所以可以用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计算复杂性来对计算问题进行分类。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474" y="3590981"/>
            <a:ext cx="3048000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1873</TotalTime>
  <Words>657</Words>
  <Application>Microsoft Office PowerPoint</Application>
  <PresentationFormat>全屏显示(4:3)</PresentationFormat>
  <Paragraphs>115</Paragraphs>
  <Slides>17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Mathematica1</vt:lpstr>
      <vt:lpstr>Mathematica1Mono</vt:lpstr>
      <vt:lpstr>华文行楷</vt:lpstr>
      <vt:lpstr>华文楷体</vt:lpstr>
      <vt:lpstr>楷体</vt:lpstr>
      <vt:lpstr>宋体</vt:lpstr>
      <vt:lpstr>幼圆</vt:lpstr>
      <vt:lpstr>Calibri</vt:lpstr>
      <vt:lpstr>Century Gothic</vt:lpstr>
      <vt:lpstr>Times New Roman</vt:lpstr>
      <vt:lpstr>Wingdings</vt:lpstr>
      <vt:lpstr>Wingdings 3</vt:lpstr>
      <vt:lpstr>切片</vt:lpstr>
      <vt:lpstr>Equation</vt:lpstr>
      <vt:lpstr>算法设计与分析</vt:lpstr>
      <vt:lpstr>教材：算法概论</vt:lpstr>
      <vt:lpstr>作者简介：</vt:lpstr>
      <vt:lpstr>参考资料：</vt:lpstr>
      <vt:lpstr>参考资料：</vt:lpstr>
      <vt:lpstr>考核方式：</vt:lpstr>
      <vt:lpstr>算法与计算理论</vt:lpstr>
      <vt:lpstr>算法与计算理论</vt:lpstr>
      <vt:lpstr>算法与计算理论</vt:lpstr>
      <vt:lpstr>计算理论—计算复杂性</vt:lpstr>
      <vt:lpstr>计算理论—计算复杂性</vt:lpstr>
      <vt:lpstr>算法的复杂性</vt:lpstr>
      <vt:lpstr>算法领域，群星璀璨</vt:lpstr>
      <vt:lpstr>算法领域，群星璀璨</vt:lpstr>
      <vt:lpstr>课程目标：</vt:lpstr>
      <vt:lpstr>算法示例：Fibonacci数</vt:lpstr>
      <vt:lpstr>算法示例：Fibonacci</vt:lpstr>
    </vt:vector>
  </TitlesOfParts>
  <Company>ysu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信息论与计算理论</dc:title>
  <dc:creator>Gourmet Wang</dc:creator>
  <cp:lastModifiedBy>Windows User</cp:lastModifiedBy>
  <cp:revision>127</cp:revision>
  <dcterms:created xsi:type="dcterms:W3CDTF">2015-10-08T02:49:44Z</dcterms:created>
  <dcterms:modified xsi:type="dcterms:W3CDTF">2020-09-01T12:34:58Z</dcterms:modified>
</cp:coreProperties>
</file>